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Montserrat SemiBold"/>
      <p:regular r:id="rId27"/>
      <p:bold r:id="rId28"/>
      <p:italic r:id="rId29"/>
      <p:boldItalic r:id="rId30"/>
    </p:embeddedFont>
    <p:embeddedFont>
      <p:font typeface="Montserrat"/>
      <p:regular r:id="rId31"/>
      <p:bold r:id="rId32"/>
      <p:italic r:id="rId33"/>
      <p:boldItalic r:id="rId34"/>
    </p:embeddedFont>
    <p:embeddedFont>
      <p:font typeface="Lato"/>
      <p:regular r:id="rId35"/>
      <p:bold r:id="rId36"/>
      <p:italic r:id="rId37"/>
      <p:boldItalic r:id="rId38"/>
    </p:embeddedFont>
    <p:embeddedFont>
      <p:font typeface="Poppins"/>
      <p:regular r:id="rId39"/>
      <p:bold r:id="rId40"/>
      <p:italic r:id="rId41"/>
      <p:boldItalic r:id="rId42"/>
    </p:embeddedFont>
    <p:embeddedFont>
      <p:font typeface="Montserrat Medium"/>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bold.fntdata"/><Relationship Id="rId20" Type="http://schemas.openxmlformats.org/officeDocument/2006/relationships/slide" Target="slides/slide15.xml"/><Relationship Id="rId42" Type="http://schemas.openxmlformats.org/officeDocument/2006/relationships/font" Target="fonts/Poppins-boldItalic.fntdata"/><Relationship Id="rId41" Type="http://schemas.openxmlformats.org/officeDocument/2006/relationships/font" Target="fonts/Poppins-italic.fntdata"/><Relationship Id="rId22" Type="http://schemas.openxmlformats.org/officeDocument/2006/relationships/slide" Target="slides/slide17.xml"/><Relationship Id="rId44" Type="http://schemas.openxmlformats.org/officeDocument/2006/relationships/font" Target="fonts/MontserratMedium-bold.fntdata"/><Relationship Id="rId21" Type="http://schemas.openxmlformats.org/officeDocument/2006/relationships/slide" Target="slides/slide16.xml"/><Relationship Id="rId43" Type="http://schemas.openxmlformats.org/officeDocument/2006/relationships/font" Target="fonts/MontserratMedium-regular.fntdata"/><Relationship Id="rId24" Type="http://schemas.openxmlformats.org/officeDocument/2006/relationships/slide" Target="slides/slide19.xml"/><Relationship Id="rId46" Type="http://schemas.openxmlformats.org/officeDocument/2006/relationships/font" Target="fonts/MontserratMedium-boldItalic.fntdata"/><Relationship Id="rId23" Type="http://schemas.openxmlformats.org/officeDocument/2006/relationships/slide" Target="slides/slide18.xml"/><Relationship Id="rId45" Type="http://schemas.openxmlformats.org/officeDocument/2006/relationships/font" Target="fonts/MontserratMedium-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SemiBold-bold.fntdata"/><Relationship Id="rId27" Type="http://schemas.openxmlformats.org/officeDocument/2006/relationships/font" Target="fonts/MontserratSemiBol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Semi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font" Target="fonts/MontserratSemiBold-boldItalic.fntdata"/><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39" Type="http://schemas.openxmlformats.org/officeDocument/2006/relationships/font" Target="fonts/Poppins-regular.fntdata"/><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32cf9967c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32cf9967c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f87997393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f87997393_0_1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32cf9967c5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32cf9967c5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32cf9967c5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32cf9967c5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32cf9967c5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32cf9967c5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2cf9967c5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2cf9967c5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32cf9967c5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32cf9967c5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32cf9967c5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32cf9967c5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32cf9967c5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32cf9967c5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32cf9967c5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32cf9967c5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32cf9967c5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32cf9967c5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32cf9967c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32cf9967c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32cf9967c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32cf9967c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2cf9967c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32cf9967c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title"/>
          </p:nvPr>
        </p:nvSpPr>
        <p:spPr>
          <a:xfrm>
            <a:off x="2417300" y="1615150"/>
            <a:ext cx="5808600" cy="1431000"/>
          </a:xfrm>
          <a:prstGeom prst="rect">
            <a:avLst/>
          </a:prstGeom>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GB" sz="3200">
                <a:latin typeface="Montserrat SemiBold"/>
                <a:ea typeface="Montserrat SemiBold"/>
                <a:cs typeface="Montserrat SemiBold"/>
                <a:sym typeface="Montserrat SemiBold"/>
              </a:rPr>
              <a:t>Realtime Object Detection and Classification</a:t>
            </a:r>
            <a:endParaRPr sz="3200">
              <a:latin typeface="Montserrat SemiBold"/>
              <a:ea typeface="Montserrat SemiBold"/>
              <a:cs typeface="Montserrat SemiBold"/>
              <a:sym typeface="Montserrat SemiBold"/>
            </a:endParaRPr>
          </a:p>
        </p:txBody>
      </p:sp>
      <p:pic>
        <p:nvPicPr>
          <p:cNvPr id="229" name="Google Shape;229;p17"/>
          <p:cNvPicPr preferRelativeResize="0"/>
          <p:nvPr/>
        </p:nvPicPr>
        <p:blipFill rotWithShape="1">
          <a:blip r:embed="rId3">
            <a:alphaModFix/>
          </a:blip>
          <a:srcRect b="0" l="28009" r="27867" t="0"/>
          <a:stretch/>
        </p:blipFill>
        <p:spPr>
          <a:xfrm>
            <a:off x="0" y="0"/>
            <a:ext cx="2269575"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6"/>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900"/>
              <a:t>Real-Time</a:t>
            </a:r>
            <a:endParaRPr sz="2900"/>
          </a:p>
        </p:txBody>
      </p:sp>
      <p:sp>
        <p:nvSpPr>
          <p:cNvPr id="303" name="Google Shape;303;p26"/>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latin typeface="Montserrat"/>
                <a:ea typeface="Montserrat"/>
                <a:cs typeface="Montserrat"/>
                <a:sym typeface="Montserrat"/>
              </a:rPr>
              <a:t>This mode allows users to detect and classify objects in real-time.</a:t>
            </a:r>
            <a:endParaRPr sz="1400">
              <a:latin typeface="Montserrat"/>
              <a:ea typeface="Montserrat"/>
              <a:cs typeface="Montserrat"/>
              <a:sym typeface="Montserrat"/>
            </a:endParaRPr>
          </a:p>
        </p:txBody>
      </p:sp>
      <p:pic>
        <p:nvPicPr>
          <p:cNvPr id="304" name="Google Shape;304;p26"/>
          <p:cNvPicPr preferRelativeResize="0"/>
          <p:nvPr/>
        </p:nvPicPr>
        <p:blipFill>
          <a:blip r:embed="rId3">
            <a:alphaModFix/>
          </a:blip>
          <a:stretch>
            <a:fillRect/>
          </a:stretch>
        </p:blipFill>
        <p:spPr>
          <a:xfrm>
            <a:off x="3432000" y="270638"/>
            <a:ext cx="2289876" cy="4602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27"/>
          <p:cNvSpPr txBox="1"/>
          <p:nvPr>
            <p:ph type="title"/>
          </p:nvPr>
        </p:nvSpPr>
        <p:spPr>
          <a:xfrm>
            <a:off x="361078" y="1924850"/>
            <a:ext cx="40974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100"/>
              <a:t>Working Principle</a:t>
            </a:r>
            <a:endParaRPr sz="3100"/>
          </a:p>
        </p:txBody>
      </p:sp>
      <p:sp>
        <p:nvSpPr>
          <p:cNvPr id="310" name="Google Shape;310;p27"/>
          <p:cNvSpPr txBox="1"/>
          <p:nvPr>
            <p:ph idx="1" type="body"/>
          </p:nvPr>
        </p:nvSpPr>
        <p:spPr>
          <a:xfrm>
            <a:off x="4658775" y="2054725"/>
            <a:ext cx="4485300" cy="2833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lt1"/>
              </a:buClr>
              <a:buSzPts val="2000"/>
              <a:buFont typeface="Arial"/>
              <a:buNone/>
            </a:pPr>
            <a:r>
              <a:rPr lang="en-GB" sz="1400">
                <a:latin typeface="Poppins"/>
                <a:ea typeface="Poppins"/>
                <a:cs typeface="Poppins"/>
                <a:sym typeface="Poppins"/>
              </a:rPr>
              <a:t>The working principle can be broken down into three steps :</a:t>
            </a:r>
            <a:endParaRPr sz="1400">
              <a:latin typeface="Poppins"/>
              <a:ea typeface="Poppins"/>
              <a:cs typeface="Poppins"/>
              <a:sym typeface="Poppins"/>
            </a:endParaRPr>
          </a:p>
          <a:p>
            <a:pPr indent="0" lvl="0" marL="0" rtl="0" algn="l">
              <a:lnSpc>
                <a:spcPct val="100000"/>
              </a:lnSpc>
              <a:spcBef>
                <a:spcPts val="0"/>
              </a:spcBef>
              <a:spcAft>
                <a:spcPts val="0"/>
              </a:spcAft>
              <a:buClr>
                <a:schemeClr val="lt1"/>
              </a:buClr>
              <a:buSzPts val="2000"/>
              <a:buFont typeface="Arial"/>
              <a:buNone/>
            </a:pPr>
            <a:r>
              <a:t/>
            </a:r>
            <a:endParaRPr sz="1400">
              <a:latin typeface="Poppins"/>
              <a:ea typeface="Poppins"/>
              <a:cs typeface="Poppins"/>
              <a:sym typeface="Poppins"/>
            </a:endParaRPr>
          </a:p>
          <a:p>
            <a:pPr indent="-317500" lvl="0" marL="457200" rtl="0" algn="l">
              <a:lnSpc>
                <a:spcPct val="100000"/>
              </a:lnSpc>
              <a:spcBef>
                <a:spcPts val="0"/>
              </a:spcBef>
              <a:spcAft>
                <a:spcPts val="0"/>
              </a:spcAft>
              <a:buSzPts val="1400"/>
              <a:buFont typeface="Poppins"/>
              <a:buChar char="●"/>
            </a:pPr>
            <a:r>
              <a:rPr lang="en-GB" sz="1400">
                <a:latin typeface="Poppins"/>
                <a:ea typeface="Poppins"/>
                <a:cs typeface="Poppins"/>
                <a:sym typeface="Poppins"/>
              </a:rPr>
              <a:t>Getting frames using CameraX API.</a:t>
            </a:r>
            <a:endParaRPr sz="1400">
              <a:latin typeface="Poppins"/>
              <a:ea typeface="Poppins"/>
              <a:cs typeface="Poppins"/>
              <a:sym typeface="Poppins"/>
            </a:endParaRPr>
          </a:p>
          <a:p>
            <a:pPr indent="0" lvl="0" marL="457200" rtl="0" algn="l">
              <a:lnSpc>
                <a:spcPct val="100000"/>
              </a:lnSpc>
              <a:spcBef>
                <a:spcPts val="0"/>
              </a:spcBef>
              <a:spcAft>
                <a:spcPts val="0"/>
              </a:spcAft>
              <a:buNone/>
            </a:pPr>
            <a:r>
              <a:t/>
            </a:r>
            <a:endParaRPr sz="1400">
              <a:latin typeface="Poppins"/>
              <a:ea typeface="Poppins"/>
              <a:cs typeface="Poppins"/>
              <a:sym typeface="Poppins"/>
            </a:endParaRPr>
          </a:p>
          <a:p>
            <a:pPr indent="-317500" lvl="0" marL="457200" rtl="0" algn="l">
              <a:lnSpc>
                <a:spcPct val="100000"/>
              </a:lnSpc>
              <a:spcBef>
                <a:spcPts val="0"/>
              </a:spcBef>
              <a:spcAft>
                <a:spcPts val="0"/>
              </a:spcAft>
              <a:buSzPts val="1400"/>
              <a:buFont typeface="Poppins"/>
              <a:buChar char="●"/>
            </a:pPr>
            <a:r>
              <a:rPr lang="en-GB" sz="1400">
                <a:latin typeface="Poppins"/>
                <a:ea typeface="Poppins"/>
                <a:cs typeface="Poppins"/>
                <a:sym typeface="Poppins"/>
              </a:rPr>
              <a:t> Passing the frames to ML Kit API.</a:t>
            </a:r>
            <a:endParaRPr sz="1400">
              <a:latin typeface="Poppins"/>
              <a:ea typeface="Poppins"/>
              <a:cs typeface="Poppins"/>
              <a:sym typeface="Poppins"/>
            </a:endParaRPr>
          </a:p>
          <a:p>
            <a:pPr indent="0" lvl="0" marL="457200" rtl="0" algn="l">
              <a:lnSpc>
                <a:spcPct val="100000"/>
              </a:lnSpc>
              <a:spcBef>
                <a:spcPts val="0"/>
              </a:spcBef>
              <a:spcAft>
                <a:spcPts val="0"/>
              </a:spcAft>
              <a:buNone/>
            </a:pPr>
            <a:r>
              <a:t/>
            </a:r>
            <a:endParaRPr sz="1400">
              <a:latin typeface="Poppins"/>
              <a:ea typeface="Poppins"/>
              <a:cs typeface="Poppins"/>
              <a:sym typeface="Poppins"/>
            </a:endParaRPr>
          </a:p>
          <a:p>
            <a:pPr indent="-317500" lvl="0" marL="457200" rtl="0" algn="l">
              <a:lnSpc>
                <a:spcPct val="100000"/>
              </a:lnSpc>
              <a:spcBef>
                <a:spcPts val="0"/>
              </a:spcBef>
              <a:spcAft>
                <a:spcPts val="0"/>
              </a:spcAft>
              <a:buSzPts val="1400"/>
              <a:buFont typeface="Poppins"/>
              <a:buChar char="●"/>
            </a:pPr>
            <a:r>
              <a:rPr lang="en-GB" sz="1400">
                <a:latin typeface="Poppins"/>
                <a:ea typeface="Poppins"/>
                <a:cs typeface="Poppins"/>
                <a:sym typeface="Poppins"/>
              </a:rPr>
              <a:t>The output label received from ML Kit API is then transferred to an External classifier , where classification of objects is being done at a narrow level.</a:t>
            </a:r>
            <a:endParaRPr sz="1400">
              <a:latin typeface="Poppins"/>
              <a:ea typeface="Poppins"/>
              <a:cs typeface="Poppins"/>
              <a:sym typeface="Poppins"/>
            </a:endParaRPr>
          </a:p>
          <a:p>
            <a:pPr indent="0" lvl="0" marL="0" rtl="0" algn="l">
              <a:lnSpc>
                <a:spcPct val="100000"/>
              </a:lnSpc>
              <a:spcBef>
                <a:spcPts val="0"/>
              </a:spcBef>
              <a:spcAft>
                <a:spcPts val="0"/>
              </a:spcAft>
              <a:buNone/>
            </a:pPr>
            <a:r>
              <a:t/>
            </a:r>
            <a:endParaRPr sz="1400">
              <a:latin typeface="Poppins"/>
              <a:ea typeface="Poppins"/>
              <a:cs typeface="Poppins"/>
              <a:sym typeface="Poppins"/>
            </a:endParaRPr>
          </a:p>
          <a:p>
            <a:pPr indent="0" lvl="0" marL="0" rtl="0" algn="l">
              <a:spcBef>
                <a:spcPts val="0"/>
              </a:spcBef>
              <a:spcAft>
                <a:spcPts val="1600"/>
              </a:spcAft>
              <a:buNone/>
            </a:pPr>
            <a:r>
              <a:t/>
            </a: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4" name="Shape 314"/>
        <p:cNvGrpSpPr/>
        <p:nvPr/>
      </p:nvGrpSpPr>
      <p:grpSpPr>
        <a:xfrm>
          <a:off x="0" y="0"/>
          <a:ext cx="0" cy="0"/>
          <a:chOff x="0" y="0"/>
          <a:chExt cx="0" cy="0"/>
        </a:xfrm>
      </p:grpSpPr>
      <p:sp>
        <p:nvSpPr>
          <p:cNvPr id="315" name="Google Shape;315;p28"/>
          <p:cNvSpPr txBox="1"/>
          <p:nvPr>
            <p:ph idx="4294967295" type="title"/>
          </p:nvPr>
        </p:nvSpPr>
        <p:spPr>
          <a:xfrm>
            <a:off x="1297500" y="459500"/>
            <a:ext cx="52023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Working Principle</a:t>
            </a:r>
            <a:endParaRPr>
              <a:solidFill>
                <a:schemeClr val="dk1"/>
              </a:solidFill>
            </a:endParaRPr>
          </a:p>
        </p:txBody>
      </p:sp>
      <p:pic>
        <p:nvPicPr>
          <p:cNvPr id="316" name="Google Shape;316;p28"/>
          <p:cNvPicPr preferRelativeResize="0"/>
          <p:nvPr/>
        </p:nvPicPr>
        <p:blipFill rotWithShape="1">
          <a:blip r:embed="rId4">
            <a:alphaModFix/>
          </a:blip>
          <a:srcRect b="48789" l="1625" r="80530" t="8374"/>
          <a:stretch/>
        </p:blipFill>
        <p:spPr>
          <a:xfrm>
            <a:off x="1020650" y="1772700"/>
            <a:ext cx="1128074" cy="1463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0" name="Shape 320"/>
        <p:cNvGrpSpPr/>
        <p:nvPr/>
      </p:nvGrpSpPr>
      <p:grpSpPr>
        <a:xfrm>
          <a:off x="0" y="0"/>
          <a:ext cx="0" cy="0"/>
          <a:chOff x="0" y="0"/>
          <a:chExt cx="0" cy="0"/>
        </a:xfrm>
      </p:grpSpPr>
      <p:sp>
        <p:nvSpPr>
          <p:cNvPr id="321" name="Google Shape;321;p29"/>
          <p:cNvSpPr txBox="1"/>
          <p:nvPr>
            <p:ph idx="4294967295"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Working Principle</a:t>
            </a:r>
            <a:endParaRPr>
              <a:solidFill>
                <a:schemeClr val="dk1"/>
              </a:solidFill>
            </a:endParaRPr>
          </a:p>
        </p:txBody>
      </p:sp>
      <p:sp>
        <p:nvSpPr>
          <p:cNvPr id="322" name="Google Shape;322;p29"/>
          <p:cNvSpPr txBox="1"/>
          <p:nvPr/>
        </p:nvSpPr>
        <p:spPr>
          <a:xfrm>
            <a:off x="1338550" y="1450100"/>
            <a:ext cx="708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323" name="Google Shape;323;p29"/>
          <p:cNvPicPr preferRelativeResize="0"/>
          <p:nvPr/>
        </p:nvPicPr>
        <p:blipFill rotWithShape="1">
          <a:blip r:embed="rId3">
            <a:alphaModFix/>
          </a:blip>
          <a:srcRect b="53113" l="-923" r="60777" t="0"/>
          <a:stretch/>
        </p:blipFill>
        <p:spPr>
          <a:xfrm>
            <a:off x="859500" y="1486575"/>
            <a:ext cx="2538173" cy="1602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7" name="Shape 327"/>
        <p:cNvGrpSpPr/>
        <p:nvPr/>
      </p:nvGrpSpPr>
      <p:grpSpPr>
        <a:xfrm>
          <a:off x="0" y="0"/>
          <a:ext cx="0" cy="0"/>
          <a:chOff x="0" y="0"/>
          <a:chExt cx="0" cy="0"/>
        </a:xfrm>
      </p:grpSpPr>
      <p:sp>
        <p:nvSpPr>
          <p:cNvPr id="328" name="Google Shape;328;p30"/>
          <p:cNvSpPr txBox="1"/>
          <p:nvPr>
            <p:ph idx="4294967295"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Working Principle</a:t>
            </a:r>
            <a:endParaRPr>
              <a:solidFill>
                <a:schemeClr val="dk1"/>
              </a:solidFill>
            </a:endParaRPr>
          </a:p>
        </p:txBody>
      </p:sp>
      <p:sp>
        <p:nvSpPr>
          <p:cNvPr id="329" name="Google Shape;329;p30"/>
          <p:cNvSpPr txBox="1"/>
          <p:nvPr/>
        </p:nvSpPr>
        <p:spPr>
          <a:xfrm>
            <a:off x="1338550" y="1450100"/>
            <a:ext cx="708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330" name="Google Shape;330;p30"/>
          <p:cNvPicPr preferRelativeResize="0"/>
          <p:nvPr/>
        </p:nvPicPr>
        <p:blipFill rotWithShape="1">
          <a:blip r:embed="rId3">
            <a:alphaModFix/>
          </a:blip>
          <a:srcRect b="0" l="19681" r="56313" t="46492"/>
          <a:stretch/>
        </p:blipFill>
        <p:spPr>
          <a:xfrm>
            <a:off x="2162150" y="3075350"/>
            <a:ext cx="1517527" cy="1828451"/>
          </a:xfrm>
          <a:prstGeom prst="rect">
            <a:avLst/>
          </a:prstGeom>
          <a:noFill/>
          <a:ln>
            <a:noFill/>
          </a:ln>
        </p:spPr>
      </p:pic>
      <p:pic>
        <p:nvPicPr>
          <p:cNvPr id="331" name="Google Shape;331;p30"/>
          <p:cNvPicPr preferRelativeResize="0"/>
          <p:nvPr/>
        </p:nvPicPr>
        <p:blipFill rotWithShape="1">
          <a:blip r:embed="rId3">
            <a:alphaModFix/>
          </a:blip>
          <a:srcRect b="53113" l="-923" r="60777" t="0"/>
          <a:stretch/>
        </p:blipFill>
        <p:spPr>
          <a:xfrm>
            <a:off x="859500" y="1486575"/>
            <a:ext cx="2538173" cy="1602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5" name="Shape 335"/>
        <p:cNvGrpSpPr/>
        <p:nvPr/>
      </p:nvGrpSpPr>
      <p:grpSpPr>
        <a:xfrm>
          <a:off x="0" y="0"/>
          <a:ext cx="0" cy="0"/>
          <a:chOff x="0" y="0"/>
          <a:chExt cx="0" cy="0"/>
        </a:xfrm>
      </p:grpSpPr>
      <p:sp>
        <p:nvSpPr>
          <p:cNvPr id="336" name="Google Shape;336;p31"/>
          <p:cNvSpPr txBox="1"/>
          <p:nvPr>
            <p:ph idx="4294967295"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Working Principle</a:t>
            </a:r>
            <a:endParaRPr>
              <a:solidFill>
                <a:schemeClr val="dk1"/>
              </a:solidFill>
            </a:endParaRPr>
          </a:p>
        </p:txBody>
      </p:sp>
      <p:sp>
        <p:nvSpPr>
          <p:cNvPr id="337" name="Google Shape;337;p31"/>
          <p:cNvSpPr txBox="1"/>
          <p:nvPr/>
        </p:nvSpPr>
        <p:spPr>
          <a:xfrm>
            <a:off x="1338550" y="1450100"/>
            <a:ext cx="708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338" name="Google Shape;338;p31"/>
          <p:cNvPicPr preferRelativeResize="0"/>
          <p:nvPr/>
        </p:nvPicPr>
        <p:blipFill rotWithShape="1">
          <a:blip r:embed="rId3">
            <a:alphaModFix/>
          </a:blip>
          <a:srcRect b="50362" l="39011" r="30401" t="0"/>
          <a:stretch/>
        </p:blipFill>
        <p:spPr>
          <a:xfrm>
            <a:off x="3384225" y="1486575"/>
            <a:ext cx="1933850" cy="1696226"/>
          </a:xfrm>
          <a:prstGeom prst="rect">
            <a:avLst/>
          </a:prstGeom>
          <a:noFill/>
          <a:ln>
            <a:noFill/>
          </a:ln>
        </p:spPr>
      </p:pic>
      <p:pic>
        <p:nvPicPr>
          <p:cNvPr id="339" name="Google Shape;339;p31"/>
          <p:cNvPicPr preferRelativeResize="0"/>
          <p:nvPr/>
        </p:nvPicPr>
        <p:blipFill rotWithShape="1">
          <a:blip r:embed="rId3">
            <a:alphaModFix/>
          </a:blip>
          <a:srcRect b="53113" l="-923" r="60777" t="0"/>
          <a:stretch/>
        </p:blipFill>
        <p:spPr>
          <a:xfrm>
            <a:off x="859500" y="1486575"/>
            <a:ext cx="2538173" cy="1602200"/>
          </a:xfrm>
          <a:prstGeom prst="rect">
            <a:avLst/>
          </a:prstGeom>
          <a:noFill/>
          <a:ln>
            <a:noFill/>
          </a:ln>
        </p:spPr>
      </p:pic>
      <p:pic>
        <p:nvPicPr>
          <p:cNvPr id="340" name="Google Shape;340;p31"/>
          <p:cNvPicPr preferRelativeResize="0"/>
          <p:nvPr/>
        </p:nvPicPr>
        <p:blipFill rotWithShape="1">
          <a:blip r:embed="rId3">
            <a:alphaModFix/>
          </a:blip>
          <a:srcRect b="0" l="0" r="56525" t="46492"/>
          <a:stretch/>
        </p:blipFill>
        <p:spPr>
          <a:xfrm>
            <a:off x="917875" y="3075350"/>
            <a:ext cx="2748375" cy="18284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4" name="Shape 344"/>
        <p:cNvGrpSpPr/>
        <p:nvPr/>
      </p:nvGrpSpPr>
      <p:grpSpPr>
        <a:xfrm>
          <a:off x="0" y="0"/>
          <a:ext cx="0" cy="0"/>
          <a:chOff x="0" y="0"/>
          <a:chExt cx="0" cy="0"/>
        </a:xfrm>
      </p:grpSpPr>
      <p:sp>
        <p:nvSpPr>
          <p:cNvPr id="345" name="Google Shape;345;p32"/>
          <p:cNvSpPr txBox="1"/>
          <p:nvPr>
            <p:ph idx="4294967295"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Working Principle</a:t>
            </a:r>
            <a:endParaRPr>
              <a:solidFill>
                <a:schemeClr val="dk1"/>
              </a:solidFill>
            </a:endParaRPr>
          </a:p>
        </p:txBody>
      </p:sp>
      <p:sp>
        <p:nvSpPr>
          <p:cNvPr id="346" name="Google Shape;346;p32"/>
          <p:cNvSpPr txBox="1"/>
          <p:nvPr/>
        </p:nvSpPr>
        <p:spPr>
          <a:xfrm>
            <a:off x="1338550" y="1450100"/>
            <a:ext cx="708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347" name="Google Shape;347;p32"/>
          <p:cNvPicPr preferRelativeResize="0"/>
          <p:nvPr/>
        </p:nvPicPr>
        <p:blipFill rotWithShape="1">
          <a:blip r:embed="rId3">
            <a:alphaModFix/>
          </a:blip>
          <a:srcRect b="50362" l="39011" r="30401" t="0"/>
          <a:stretch/>
        </p:blipFill>
        <p:spPr>
          <a:xfrm>
            <a:off x="3384225" y="1486575"/>
            <a:ext cx="1933850" cy="1696226"/>
          </a:xfrm>
          <a:prstGeom prst="rect">
            <a:avLst/>
          </a:prstGeom>
          <a:noFill/>
          <a:ln>
            <a:noFill/>
          </a:ln>
        </p:spPr>
      </p:pic>
      <p:pic>
        <p:nvPicPr>
          <p:cNvPr id="348" name="Google Shape;348;p32"/>
          <p:cNvPicPr preferRelativeResize="0"/>
          <p:nvPr/>
        </p:nvPicPr>
        <p:blipFill rotWithShape="1">
          <a:blip r:embed="rId3">
            <a:alphaModFix/>
          </a:blip>
          <a:srcRect b="0" l="69176" r="10643" t="39419"/>
          <a:stretch/>
        </p:blipFill>
        <p:spPr>
          <a:xfrm>
            <a:off x="5291225" y="2833625"/>
            <a:ext cx="1275802" cy="2070176"/>
          </a:xfrm>
          <a:prstGeom prst="rect">
            <a:avLst/>
          </a:prstGeom>
          <a:noFill/>
          <a:ln>
            <a:noFill/>
          </a:ln>
        </p:spPr>
      </p:pic>
      <p:pic>
        <p:nvPicPr>
          <p:cNvPr id="349" name="Google Shape;349;p32"/>
          <p:cNvPicPr preferRelativeResize="0"/>
          <p:nvPr/>
        </p:nvPicPr>
        <p:blipFill rotWithShape="1">
          <a:blip r:embed="rId3">
            <a:alphaModFix/>
          </a:blip>
          <a:srcRect b="53113" l="-923" r="60777" t="0"/>
          <a:stretch/>
        </p:blipFill>
        <p:spPr>
          <a:xfrm>
            <a:off x="859500" y="1486575"/>
            <a:ext cx="2538173" cy="1602200"/>
          </a:xfrm>
          <a:prstGeom prst="rect">
            <a:avLst/>
          </a:prstGeom>
          <a:noFill/>
          <a:ln>
            <a:noFill/>
          </a:ln>
        </p:spPr>
      </p:pic>
      <p:pic>
        <p:nvPicPr>
          <p:cNvPr id="350" name="Google Shape;350;p32"/>
          <p:cNvPicPr preferRelativeResize="0"/>
          <p:nvPr/>
        </p:nvPicPr>
        <p:blipFill rotWithShape="1">
          <a:blip r:embed="rId3">
            <a:alphaModFix/>
          </a:blip>
          <a:srcRect b="0" l="18829" r="55890" t="46492"/>
          <a:stretch/>
        </p:blipFill>
        <p:spPr>
          <a:xfrm>
            <a:off x="2108424" y="3075350"/>
            <a:ext cx="1598126" cy="18284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4" name="Shape 354"/>
        <p:cNvGrpSpPr/>
        <p:nvPr/>
      </p:nvGrpSpPr>
      <p:grpSpPr>
        <a:xfrm>
          <a:off x="0" y="0"/>
          <a:ext cx="0" cy="0"/>
          <a:chOff x="0" y="0"/>
          <a:chExt cx="0" cy="0"/>
        </a:xfrm>
      </p:grpSpPr>
      <p:sp>
        <p:nvSpPr>
          <p:cNvPr id="355" name="Google Shape;355;p33"/>
          <p:cNvSpPr txBox="1"/>
          <p:nvPr>
            <p:ph idx="4294967295"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Working Principle</a:t>
            </a:r>
            <a:endParaRPr>
              <a:solidFill>
                <a:schemeClr val="dk1"/>
              </a:solidFill>
            </a:endParaRPr>
          </a:p>
        </p:txBody>
      </p:sp>
      <p:sp>
        <p:nvSpPr>
          <p:cNvPr id="356" name="Google Shape;356;p33"/>
          <p:cNvSpPr txBox="1"/>
          <p:nvPr/>
        </p:nvSpPr>
        <p:spPr>
          <a:xfrm>
            <a:off x="1338550" y="1450100"/>
            <a:ext cx="708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357" name="Google Shape;357;p33"/>
          <p:cNvPicPr preferRelativeResize="0"/>
          <p:nvPr/>
        </p:nvPicPr>
        <p:blipFill rotWithShape="1">
          <a:blip r:embed="rId3">
            <a:alphaModFix/>
          </a:blip>
          <a:srcRect b="50362" l="39012" r="28700" t="0"/>
          <a:stretch/>
        </p:blipFill>
        <p:spPr>
          <a:xfrm>
            <a:off x="3384225" y="1486575"/>
            <a:ext cx="2041298" cy="1696226"/>
          </a:xfrm>
          <a:prstGeom prst="rect">
            <a:avLst/>
          </a:prstGeom>
          <a:noFill/>
          <a:ln>
            <a:noFill/>
          </a:ln>
        </p:spPr>
      </p:pic>
      <p:pic>
        <p:nvPicPr>
          <p:cNvPr id="358" name="Google Shape;358;p33"/>
          <p:cNvPicPr preferRelativeResize="0"/>
          <p:nvPr/>
        </p:nvPicPr>
        <p:blipFill rotWithShape="1">
          <a:blip r:embed="rId3">
            <a:alphaModFix/>
          </a:blip>
          <a:srcRect b="0" l="69176" r="871" t="39419"/>
          <a:stretch/>
        </p:blipFill>
        <p:spPr>
          <a:xfrm>
            <a:off x="5291225" y="2833625"/>
            <a:ext cx="1893550" cy="2070176"/>
          </a:xfrm>
          <a:prstGeom prst="rect">
            <a:avLst/>
          </a:prstGeom>
          <a:noFill/>
          <a:ln>
            <a:noFill/>
          </a:ln>
        </p:spPr>
      </p:pic>
      <p:pic>
        <p:nvPicPr>
          <p:cNvPr id="359" name="Google Shape;359;p33"/>
          <p:cNvPicPr preferRelativeResize="0"/>
          <p:nvPr/>
        </p:nvPicPr>
        <p:blipFill rotWithShape="1">
          <a:blip r:embed="rId3">
            <a:alphaModFix/>
          </a:blip>
          <a:srcRect b="53113" l="-923" r="60777" t="0"/>
          <a:stretch/>
        </p:blipFill>
        <p:spPr>
          <a:xfrm>
            <a:off x="859500" y="1486575"/>
            <a:ext cx="2538173" cy="1602200"/>
          </a:xfrm>
          <a:prstGeom prst="rect">
            <a:avLst/>
          </a:prstGeom>
          <a:noFill/>
          <a:ln>
            <a:noFill/>
          </a:ln>
        </p:spPr>
      </p:pic>
      <p:pic>
        <p:nvPicPr>
          <p:cNvPr id="360" name="Google Shape;360;p33"/>
          <p:cNvPicPr preferRelativeResize="0"/>
          <p:nvPr/>
        </p:nvPicPr>
        <p:blipFill rotWithShape="1">
          <a:blip r:embed="rId3">
            <a:alphaModFix/>
          </a:blip>
          <a:srcRect b="0" l="18829" r="55890" t="46492"/>
          <a:stretch/>
        </p:blipFill>
        <p:spPr>
          <a:xfrm>
            <a:off x="2108424" y="3075350"/>
            <a:ext cx="1598126" cy="1828451"/>
          </a:xfrm>
          <a:prstGeom prst="rect">
            <a:avLst/>
          </a:prstGeom>
          <a:noFill/>
          <a:ln>
            <a:noFill/>
          </a:ln>
        </p:spPr>
      </p:pic>
      <p:pic>
        <p:nvPicPr>
          <p:cNvPr id="361" name="Google Shape;361;p33"/>
          <p:cNvPicPr preferRelativeResize="0"/>
          <p:nvPr/>
        </p:nvPicPr>
        <p:blipFill rotWithShape="1">
          <a:blip r:embed="rId3">
            <a:alphaModFix/>
          </a:blip>
          <a:srcRect b="0" l="43898" r="30821" t="46492"/>
          <a:stretch/>
        </p:blipFill>
        <p:spPr>
          <a:xfrm>
            <a:off x="3693100" y="3075350"/>
            <a:ext cx="1598126" cy="18284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USP</a:t>
            </a:r>
            <a:endParaRPr sz="2800"/>
          </a:p>
        </p:txBody>
      </p:sp>
      <p:sp>
        <p:nvSpPr>
          <p:cNvPr id="367" name="Google Shape;367;p34"/>
          <p:cNvSpPr txBox="1"/>
          <p:nvPr/>
        </p:nvSpPr>
        <p:spPr>
          <a:xfrm>
            <a:off x="1251800" y="1251800"/>
            <a:ext cx="6606000" cy="2124000"/>
          </a:xfrm>
          <a:prstGeom prst="rect">
            <a:avLst/>
          </a:prstGeom>
          <a:noFill/>
          <a:ln>
            <a:noFill/>
          </a:ln>
        </p:spPr>
        <p:txBody>
          <a:bodyPr anchorCtr="0" anchor="t" bIns="91425" lIns="91425" spcFirstLastPara="1" rIns="91425" wrap="square" tIns="91425">
            <a:spAutoFit/>
          </a:bodyPr>
          <a:lstStyle/>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Object detection done on mobile-device itself</a:t>
            </a:r>
            <a:endParaRPr sz="1800">
              <a:solidFill>
                <a:schemeClr val="lt1"/>
              </a:solidFill>
              <a:latin typeface="Montserrat"/>
              <a:ea typeface="Montserrat"/>
              <a:cs typeface="Montserrat"/>
              <a:sym typeface="Montserrat"/>
            </a:endParaRPr>
          </a:p>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Live tracking and detection of objects</a:t>
            </a:r>
            <a:endParaRPr sz="1800">
              <a:solidFill>
                <a:schemeClr val="lt1"/>
              </a:solidFill>
              <a:latin typeface="Montserrat"/>
              <a:ea typeface="Montserrat"/>
              <a:cs typeface="Montserrat"/>
              <a:sym typeface="Montserrat"/>
            </a:endParaRPr>
          </a:p>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Detect multiple objects with decent accura</a:t>
            </a:r>
            <a:r>
              <a:rPr lang="en-GB" sz="1800">
                <a:solidFill>
                  <a:schemeClr val="lt1"/>
                </a:solidFill>
                <a:latin typeface="Montserrat"/>
                <a:ea typeface="Montserrat"/>
                <a:cs typeface="Montserrat"/>
                <a:sym typeface="Montserrat"/>
              </a:rPr>
              <a:t>cy</a:t>
            </a:r>
            <a:endParaRPr sz="1800">
              <a:solidFill>
                <a:schemeClr val="lt1"/>
              </a:solidFill>
              <a:latin typeface="Montserrat"/>
              <a:ea typeface="Montserrat"/>
              <a:cs typeface="Montserrat"/>
              <a:sym typeface="Montserrat"/>
            </a:endParaRPr>
          </a:p>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Detect a wide range of objects</a:t>
            </a:r>
            <a:endParaRPr sz="1800">
              <a:solidFill>
                <a:schemeClr val="lt1"/>
              </a:solidFill>
              <a:latin typeface="Montserrat"/>
              <a:ea typeface="Montserrat"/>
              <a:cs typeface="Montserrat"/>
              <a:sym typeface="Montserrat"/>
            </a:endParaRPr>
          </a:p>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Provide seamless user experience</a:t>
            </a:r>
            <a:endParaRPr sz="1800">
              <a:solidFill>
                <a:schemeClr val="lt1"/>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Limitations</a:t>
            </a:r>
            <a:endParaRPr sz="2800"/>
          </a:p>
        </p:txBody>
      </p:sp>
      <p:sp>
        <p:nvSpPr>
          <p:cNvPr id="373" name="Google Shape;373;p35"/>
          <p:cNvSpPr txBox="1"/>
          <p:nvPr/>
        </p:nvSpPr>
        <p:spPr>
          <a:xfrm>
            <a:off x="1297500" y="1462300"/>
            <a:ext cx="7892100" cy="1569900"/>
          </a:xfrm>
          <a:prstGeom prst="rect">
            <a:avLst/>
          </a:prstGeom>
          <a:noFill/>
          <a:ln>
            <a:noFill/>
          </a:ln>
        </p:spPr>
        <p:txBody>
          <a:bodyPr anchorCtr="0" anchor="t" bIns="91425" lIns="91425" spcFirstLastPara="1" rIns="91425" wrap="square" tIns="91425">
            <a:spAutoFit/>
          </a:bodyPr>
          <a:lstStyle/>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Delay between the object’s detection and its classification.</a:t>
            </a:r>
            <a:endParaRPr sz="1800">
              <a:solidFill>
                <a:schemeClr val="lt1"/>
              </a:solidFill>
              <a:latin typeface="Montserrat"/>
              <a:ea typeface="Montserrat"/>
              <a:cs typeface="Montserrat"/>
              <a:sym typeface="Montserrat"/>
            </a:endParaRPr>
          </a:p>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Apk bundle size is larger.</a:t>
            </a:r>
            <a:endParaRPr sz="18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lt1"/>
              </a:solidFill>
              <a:latin typeface="Poppins"/>
              <a:ea typeface="Poppins"/>
              <a:cs typeface="Poppins"/>
              <a:sym typeface="Poppins"/>
            </a:endParaRPr>
          </a:p>
          <a:p>
            <a:pPr indent="0" lvl="0" marL="0" rtl="0" algn="l">
              <a:lnSpc>
                <a:spcPct val="110000"/>
              </a:lnSpc>
              <a:spcBef>
                <a:spcPts val="0"/>
              </a:spcBef>
              <a:spcAft>
                <a:spcPts val="0"/>
              </a:spcAft>
              <a:buNone/>
            </a:pPr>
            <a:r>
              <a:t/>
            </a:r>
            <a:endParaRPr sz="1800">
              <a:solidFill>
                <a:schemeClr val="lt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1700"/>
              <a:t>Under the Guidance of Mr. Anjan Kumar Payra</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p:txBody>
      </p:sp>
      <p:sp>
        <p:nvSpPr>
          <p:cNvPr id="235" name="Google Shape;235;p18"/>
          <p:cNvSpPr txBox="1"/>
          <p:nvPr/>
        </p:nvSpPr>
        <p:spPr>
          <a:xfrm>
            <a:off x="1278600" y="389475"/>
            <a:ext cx="6586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lang="en-GB" sz="2800">
                <a:solidFill>
                  <a:schemeClr val="lt1"/>
                </a:solidFill>
                <a:latin typeface="Montserrat"/>
                <a:ea typeface="Montserrat"/>
                <a:cs typeface="Montserrat"/>
                <a:sym typeface="Montserrat"/>
              </a:rPr>
              <a:t>Project Members</a:t>
            </a:r>
            <a:endParaRPr sz="2800">
              <a:solidFill>
                <a:schemeClr val="lt1"/>
              </a:solidFill>
              <a:latin typeface="Montserrat"/>
              <a:ea typeface="Montserrat"/>
              <a:cs typeface="Montserrat"/>
              <a:sym typeface="Montserrat"/>
            </a:endParaRPr>
          </a:p>
        </p:txBody>
      </p:sp>
      <p:sp>
        <p:nvSpPr>
          <p:cNvPr id="236" name="Google Shape;236;p18"/>
          <p:cNvSpPr txBox="1"/>
          <p:nvPr/>
        </p:nvSpPr>
        <p:spPr>
          <a:xfrm>
            <a:off x="812725" y="1479500"/>
            <a:ext cx="6710100" cy="17361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15000"/>
              </a:lnSpc>
              <a:spcBef>
                <a:spcPts val="0"/>
              </a:spcBef>
              <a:spcAft>
                <a:spcPts val="0"/>
              </a:spcAft>
              <a:buClr>
                <a:schemeClr val="lt1"/>
              </a:buClr>
              <a:buSzPts val="1800"/>
              <a:buFont typeface="Montserrat Medium"/>
              <a:buChar char="●"/>
            </a:pPr>
            <a:r>
              <a:rPr lang="en-GB" sz="1800">
                <a:solidFill>
                  <a:schemeClr val="lt1"/>
                </a:solidFill>
                <a:latin typeface="Montserrat Medium"/>
                <a:ea typeface="Montserrat Medium"/>
                <a:cs typeface="Montserrat Medium"/>
                <a:sym typeface="Montserrat Medium"/>
              </a:rPr>
              <a:t>Arbaz Ahmed Khan (Roll No. 25500118057)</a:t>
            </a:r>
            <a:endParaRPr sz="1800">
              <a:solidFill>
                <a:schemeClr val="lt1"/>
              </a:solidFill>
              <a:latin typeface="Montserrat Medium"/>
              <a:ea typeface="Montserrat Medium"/>
              <a:cs typeface="Montserrat Medium"/>
              <a:sym typeface="Montserrat Medium"/>
            </a:endParaRPr>
          </a:p>
          <a:p>
            <a:pPr indent="-342900" lvl="0" marL="457200" marR="0" rtl="0" algn="l">
              <a:lnSpc>
                <a:spcPct val="115000"/>
              </a:lnSpc>
              <a:spcBef>
                <a:spcPts val="0"/>
              </a:spcBef>
              <a:spcAft>
                <a:spcPts val="0"/>
              </a:spcAft>
              <a:buClr>
                <a:schemeClr val="lt1"/>
              </a:buClr>
              <a:buSzPts val="1800"/>
              <a:buFont typeface="Montserrat Medium"/>
              <a:buChar char="●"/>
            </a:pPr>
            <a:r>
              <a:rPr lang="en-GB" sz="1800">
                <a:solidFill>
                  <a:schemeClr val="lt1"/>
                </a:solidFill>
                <a:latin typeface="Montserrat Medium"/>
                <a:ea typeface="Montserrat Medium"/>
                <a:cs typeface="Montserrat Medium"/>
                <a:sym typeface="Montserrat Medium"/>
              </a:rPr>
              <a:t>Aswini Kumar Sahoo (Roll No. 25500118054)</a:t>
            </a:r>
            <a:endParaRPr sz="1800">
              <a:solidFill>
                <a:schemeClr val="lt1"/>
              </a:solidFill>
              <a:latin typeface="Montserrat Medium"/>
              <a:ea typeface="Montserrat Medium"/>
              <a:cs typeface="Montserrat Medium"/>
              <a:sym typeface="Montserrat Medium"/>
            </a:endParaRPr>
          </a:p>
          <a:p>
            <a:pPr indent="-342900" lvl="0" marL="457200" marR="0" rtl="0" algn="l">
              <a:lnSpc>
                <a:spcPct val="115000"/>
              </a:lnSpc>
              <a:spcBef>
                <a:spcPts val="0"/>
              </a:spcBef>
              <a:spcAft>
                <a:spcPts val="0"/>
              </a:spcAft>
              <a:buClr>
                <a:schemeClr val="lt1"/>
              </a:buClr>
              <a:buSzPts val="1800"/>
              <a:buFont typeface="Montserrat Medium"/>
              <a:buChar char="●"/>
            </a:pPr>
            <a:r>
              <a:rPr lang="en-GB" sz="1800">
                <a:solidFill>
                  <a:schemeClr val="lt1"/>
                </a:solidFill>
                <a:latin typeface="Montserrat Medium"/>
                <a:ea typeface="Montserrat Medium"/>
                <a:cs typeface="Montserrat Medium"/>
                <a:sym typeface="Montserrat Medium"/>
              </a:rPr>
              <a:t>Chandrima Roy (Roll No. 25500118050)</a:t>
            </a:r>
            <a:endParaRPr sz="1800">
              <a:solidFill>
                <a:schemeClr val="lt1"/>
              </a:solidFill>
              <a:latin typeface="Montserrat Medium"/>
              <a:ea typeface="Montserrat Medium"/>
              <a:cs typeface="Montserrat Medium"/>
              <a:sym typeface="Montserrat Medium"/>
            </a:endParaRPr>
          </a:p>
          <a:p>
            <a:pPr indent="-342900" lvl="0" marL="457200" marR="0" rtl="0" algn="l">
              <a:lnSpc>
                <a:spcPct val="115000"/>
              </a:lnSpc>
              <a:spcBef>
                <a:spcPts val="0"/>
              </a:spcBef>
              <a:spcAft>
                <a:spcPts val="0"/>
              </a:spcAft>
              <a:buClr>
                <a:schemeClr val="lt1"/>
              </a:buClr>
              <a:buSzPts val="1800"/>
              <a:buFont typeface="Montserrat Medium"/>
              <a:buChar char="●"/>
            </a:pPr>
            <a:r>
              <a:rPr lang="en-GB" sz="1800">
                <a:solidFill>
                  <a:schemeClr val="lt1"/>
                </a:solidFill>
                <a:latin typeface="Montserrat Medium"/>
                <a:ea typeface="Montserrat Medium"/>
                <a:cs typeface="Montserrat Medium"/>
                <a:sym typeface="Montserrat Medium"/>
              </a:rPr>
              <a:t>Kishor Yadav (Roll No. 25500118039)</a:t>
            </a:r>
            <a:endParaRPr sz="1800">
              <a:solidFill>
                <a:schemeClr val="lt1"/>
              </a:solidFill>
              <a:latin typeface="Montserrat Medium"/>
              <a:ea typeface="Montserrat Medium"/>
              <a:cs typeface="Montserrat Medium"/>
              <a:sym typeface="Montserrat Medium"/>
            </a:endParaRPr>
          </a:p>
          <a:p>
            <a:pPr indent="-342900" lvl="0" marL="457200" marR="0" rtl="0" algn="l">
              <a:lnSpc>
                <a:spcPct val="115000"/>
              </a:lnSpc>
              <a:spcBef>
                <a:spcPts val="0"/>
              </a:spcBef>
              <a:spcAft>
                <a:spcPts val="0"/>
              </a:spcAft>
              <a:buClr>
                <a:schemeClr val="lt1"/>
              </a:buClr>
              <a:buSzPts val="1800"/>
              <a:buFont typeface="Montserrat Medium"/>
              <a:buChar char="●"/>
            </a:pPr>
            <a:r>
              <a:rPr lang="en-GB" sz="1800">
                <a:solidFill>
                  <a:schemeClr val="lt1"/>
                </a:solidFill>
                <a:latin typeface="Montserrat Medium"/>
                <a:ea typeface="Montserrat Medium"/>
                <a:cs typeface="Montserrat Medium"/>
                <a:sym typeface="Montserrat Medium"/>
              </a:rPr>
              <a:t>Rishabh Raj Gupta (Roll No. 25500118027)</a:t>
            </a:r>
            <a:endParaRPr sz="1800">
              <a:solidFill>
                <a:schemeClr val="lt1"/>
              </a:solidFill>
              <a:latin typeface="Montserrat Medium"/>
              <a:ea typeface="Montserrat Medium"/>
              <a:cs typeface="Montserrat Medium"/>
              <a:sym typeface="Montserrat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Future Scope</a:t>
            </a:r>
            <a:endParaRPr sz="2800"/>
          </a:p>
        </p:txBody>
      </p:sp>
      <p:sp>
        <p:nvSpPr>
          <p:cNvPr id="379" name="Google Shape;379;p36"/>
          <p:cNvSpPr txBox="1"/>
          <p:nvPr/>
        </p:nvSpPr>
        <p:spPr>
          <a:xfrm>
            <a:off x="1269000" y="1425300"/>
            <a:ext cx="6606000" cy="1293000"/>
          </a:xfrm>
          <a:prstGeom prst="rect">
            <a:avLst/>
          </a:prstGeom>
          <a:noFill/>
          <a:ln>
            <a:noFill/>
          </a:ln>
        </p:spPr>
        <p:txBody>
          <a:bodyPr anchorCtr="0" anchor="t" bIns="91425" lIns="91425" spcFirstLastPara="1" rIns="91425" wrap="square" tIns="91425">
            <a:spAutoFit/>
          </a:bodyPr>
          <a:lstStyle/>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Optical Character Recognition</a:t>
            </a:r>
            <a:endParaRPr sz="1800">
              <a:solidFill>
                <a:schemeClr val="lt1"/>
              </a:solidFill>
              <a:latin typeface="Montserrat"/>
              <a:ea typeface="Montserrat"/>
              <a:cs typeface="Montserrat"/>
              <a:sym typeface="Montserrat"/>
            </a:endParaRPr>
          </a:p>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Inclusion of TalkBack feature</a:t>
            </a:r>
            <a:endParaRPr sz="1800">
              <a:solidFill>
                <a:schemeClr val="lt1"/>
              </a:solidFill>
              <a:latin typeface="Montserrat"/>
              <a:ea typeface="Montserrat"/>
              <a:cs typeface="Montserrat"/>
              <a:sym typeface="Montserrat"/>
            </a:endParaRPr>
          </a:p>
          <a:p>
            <a:pPr indent="-342900" lvl="0" marL="457200" rtl="0" algn="l">
              <a:lnSpc>
                <a:spcPct val="150000"/>
              </a:lnSpc>
              <a:spcBef>
                <a:spcPts val="0"/>
              </a:spcBef>
              <a:spcAft>
                <a:spcPts val="0"/>
              </a:spcAft>
              <a:buClr>
                <a:schemeClr val="lt1"/>
              </a:buClr>
              <a:buSzPts val="1800"/>
              <a:buFont typeface="Montserrat"/>
              <a:buChar char="●"/>
            </a:pPr>
            <a:r>
              <a:rPr lang="en-GB" sz="1800">
                <a:solidFill>
                  <a:schemeClr val="lt1"/>
                </a:solidFill>
                <a:latin typeface="Montserrat"/>
                <a:ea typeface="Montserrat"/>
                <a:cs typeface="Montserrat"/>
                <a:sym typeface="Montserrat"/>
              </a:rPr>
              <a:t>Translation of languages of any sort of text detected</a:t>
            </a:r>
            <a:endParaRPr sz="1800">
              <a:solidFill>
                <a:schemeClr val="lt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7"/>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5000"/>
              <a:t>Thank You!</a:t>
            </a:r>
            <a:endParaRPr sz="5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Overview</a:t>
            </a:r>
            <a:endParaRPr sz="2800"/>
          </a:p>
        </p:txBody>
      </p:sp>
      <p:sp>
        <p:nvSpPr>
          <p:cNvPr id="242" name="Google Shape;242;p19"/>
          <p:cNvSpPr txBox="1"/>
          <p:nvPr>
            <p:ph idx="1" type="body"/>
          </p:nvPr>
        </p:nvSpPr>
        <p:spPr>
          <a:xfrm>
            <a:off x="980350" y="1307850"/>
            <a:ext cx="8044200" cy="2911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800">
              <a:latin typeface="Montserrat"/>
              <a:ea typeface="Montserrat"/>
              <a:cs typeface="Montserrat"/>
              <a:sym typeface="Montserrat"/>
            </a:endParaRPr>
          </a:p>
          <a:p>
            <a:pPr indent="0" lvl="0" marL="457200" rtl="0" algn="l">
              <a:lnSpc>
                <a:spcPct val="150000"/>
              </a:lnSpc>
              <a:spcBef>
                <a:spcPts val="1600"/>
              </a:spcBef>
              <a:spcAft>
                <a:spcPts val="0"/>
              </a:spcAft>
              <a:buNone/>
            </a:pPr>
            <a:r>
              <a:rPr lang="en-GB" sz="1800">
                <a:latin typeface="Montserrat"/>
                <a:ea typeface="Montserrat"/>
                <a:cs typeface="Montserrat"/>
                <a:sym typeface="Montserrat"/>
              </a:rPr>
              <a:t>An object detection solves two subsequent tasks: </a:t>
            </a:r>
            <a:endParaRPr sz="1800">
              <a:latin typeface="Montserrat"/>
              <a:ea typeface="Montserrat"/>
              <a:cs typeface="Montserrat"/>
              <a:sym typeface="Montserrat"/>
            </a:endParaRPr>
          </a:p>
          <a:p>
            <a:pPr indent="-342900" lvl="0" marL="914400" rtl="0" algn="l">
              <a:lnSpc>
                <a:spcPct val="150000"/>
              </a:lnSpc>
              <a:spcBef>
                <a:spcPts val="1000"/>
              </a:spcBef>
              <a:spcAft>
                <a:spcPts val="0"/>
              </a:spcAft>
              <a:buClr>
                <a:schemeClr val="lt1"/>
              </a:buClr>
              <a:buSzPts val="1800"/>
              <a:buFont typeface="Montserrat"/>
              <a:buChar char="●"/>
            </a:pPr>
            <a:r>
              <a:rPr lang="en-GB" sz="1800">
                <a:latin typeface="Montserrat"/>
                <a:ea typeface="Montserrat"/>
                <a:cs typeface="Montserrat"/>
                <a:sym typeface="Montserrat"/>
              </a:rPr>
              <a:t>Detecting possible object regions</a:t>
            </a:r>
            <a:endParaRPr sz="1800">
              <a:latin typeface="Montserrat"/>
              <a:ea typeface="Montserrat"/>
              <a:cs typeface="Montserrat"/>
              <a:sym typeface="Montserrat"/>
            </a:endParaRPr>
          </a:p>
          <a:p>
            <a:pPr indent="-342900" lvl="0" marL="914400" rtl="0" algn="just">
              <a:lnSpc>
                <a:spcPct val="150000"/>
              </a:lnSpc>
              <a:spcBef>
                <a:spcPts val="0"/>
              </a:spcBef>
              <a:spcAft>
                <a:spcPts val="0"/>
              </a:spcAft>
              <a:buClr>
                <a:schemeClr val="lt1"/>
              </a:buClr>
              <a:buSzPts val="1800"/>
              <a:buFont typeface="Montserrat"/>
              <a:buChar char="●"/>
            </a:pPr>
            <a:r>
              <a:rPr lang="en-GB" sz="1800">
                <a:latin typeface="Montserrat"/>
                <a:ea typeface="Montserrat"/>
                <a:cs typeface="Montserrat"/>
                <a:sym typeface="Montserrat"/>
              </a:rPr>
              <a:t>Classifying the image in those regions into object classes</a:t>
            </a:r>
            <a:endParaRPr sz="1800">
              <a:latin typeface="Montserrat"/>
              <a:ea typeface="Montserrat"/>
              <a:cs typeface="Montserrat"/>
              <a:sym typeface="Montserrat"/>
            </a:endParaRPr>
          </a:p>
          <a:p>
            <a:pPr indent="0" lvl="0" marL="457200" rtl="0" algn="l">
              <a:spcBef>
                <a:spcPts val="0"/>
              </a:spcBef>
              <a:spcAft>
                <a:spcPts val="0"/>
              </a:spcAft>
              <a:buNone/>
            </a:pPr>
            <a:r>
              <a:t/>
            </a:r>
            <a:endParaRPr sz="1800">
              <a:solidFill>
                <a:srgbClr val="000000"/>
              </a:solidFill>
              <a:latin typeface="Montserrat"/>
              <a:ea typeface="Montserrat"/>
              <a:cs typeface="Montserrat"/>
              <a:sym typeface="Montserrat"/>
            </a:endParaRPr>
          </a:p>
          <a:p>
            <a:pPr indent="0" lvl="0" marL="0" rtl="0" algn="l">
              <a:spcBef>
                <a:spcPts val="1600"/>
              </a:spcBef>
              <a:spcAft>
                <a:spcPts val="1600"/>
              </a:spcAft>
              <a:buNone/>
            </a:pPr>
            <a:r>
              <a:t/>
            </a:r>
            <a:endParaRPr sz="18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Tools and Libraries Used</a:t>
            </a:r>
            <a:endParaRPr sz="2800"/>
          </a:p>
        </p:txBody>
      </p:sp>
      <p:sp>
        <p:nvSpPr>
          <p:cNvPr id="248" name="Google Shape;248;p20"/>
          <p:cNvSpPr txBox="1"/>
          <p:nvPr/>
        </p:nvSpPr>
        <p:spPr>
          <a:xfrm>
            <a:off x="1145700" y="2209550"/>
            <a:ext cx="3201300" cy="808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2200">
                <a:solidFill>
                  <a:srgbClr val="FFFFFF"/>
                </a:solidFill>
                <a:latin typeface="Montserrat"/>
                <a:ea typeface="Montserrat"/>
                <a:cs typeface="Montserrat"/>
                <a:sym typeface="Montserrat"/>
              </a:rPr>
              <a:t>Android Studio</a:t>
            </a:r>
            <a:endParaRPr sz="22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2200">
                <a:solidFill>
                  <a:srgbClr val="FFFFFF"/>
                </a:solidFill>
                <a:latin typeface="Montserrat"/>
                <a:ea typeface="Montserrat"/>
                <a:cs typeface="Montserrat"/>
                <a:sym typeface="Montserrat"/>
              </a:rPr>
              <a:t>Figma</a:t>
            </a:r>
            <a:endParaRPr sz="22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2200">
                <a:solidFill>
                  <a:srgbClr val="FFFFFF"/>
                </a:solidFill>
                <a:latin typeface="Montserrat"/>
                <a:ea typeface="Montserrat"/>
                <a:cs typeface="Montserrat"/>
                <a:sym typeface="Montserrat"/>
              </a:rPr>
              <a:t>Github</a:t>
            </a:r>
            <a:endParaRPr sz="2200">
              <a:solidFill>
                <a:srgbClr val="FFFFFF"/>
              </a:solidFill>
              <a:latin typeface="Montserrat"/>
              <a:ea typeface="Montserrat"/>
              <a:cs typeface="Montserrat"/>
              <a:sym typeface="Montserrat"/>
            </a:endParaRPr>
          </a:p>
        </p:txBody>
      </p:sp>
      <p:sp>
        <p:nvSpPr>
          <p:cNvPr id="249" name="Google Shape;249;p20"/>
          <p:cNvSpPr txBox="1"/>
          <p:nvPr/>
        </p:nvSpPr>
        <p:spPr>
          <a:xfrm>
            <a:off x="5532450" y="2167350"/>
            <a:ext cx="3201300" cy="163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2200">
                <a:solidFill>
                  <a:srgbClr val="FFFFFF"/>
                </a:solidFill>
                <a:latin typeface="Montserrat"/>
                <a:ea typeface="Montserrat"/>
                <a:cs typeface="Montserrat"/>
                <a:sym typeface="Montserrat"/>
              </a:rPr>
              <a:t>CameraX (</a:t>
            </a:r>
            <a:r>
              <a:rPr i="1" lang="en-GB" sz="2200">
                <a:solidFill>
                  <a:srgbClr val="FFFFFF"/>
                </a:solidFill>
                <a:latin typeface="Montserrat"/>
                <a:ea typeface="Montserrat"/>
                <a:cs typeface="Montserrat"/>
                <a:sym typeface="Montserrat"/>
              </a:rPr>
              <a:t>API</a:t>
            </a:r>
            <a:r>
              <a:rPr lang="en-GB" sz="2200">
                <a:solidFill>
                  <a:srgbClr val="FFFFFF"/>
                </a:solidFill>
                <a:latin typeface="Montserrat"/>
                <a:ea typeface="Montserrat"/>
                <a:cs typeface="Montserrat"/>
                <a:sym typeface="Montserrat"/>
              </a:rPr>
              <a:t>)</a:t>
            </a:r>
            <a:endParaRPr sz="22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2200">
                <a:solidFill>
                  <a:srgbClr val="FFFFFF"/>
                </a:solidFill>
                <a:latin typeface="Montserrat"/>
                <a:ea typeface="Montserrat"/>
                <a:cs typeface="Montserrat"/>
                <a:sym typeface="Montserrat"/>
              </a:rPr>
              <a:t>MLKit (</a:t>
            </a:r>
            <a:r>
              <a:rPr i="1" lang="en-GB" sz="2200">
                <a:solidFill>
                  <a:srgbClr val="FFFFFF"/>
                </a:solidFill>
                <a:latin typeface="Montserrat"/>
                <a:ea typeface="Montserrat"/>
                <a:cs typeface="Montserrat"/>
                <a:sym typeface="Montserrat"/>
              </a:rPr>
              <a:t>API</a:t>
            </a:r>
            <a:r>
              <a:rPr lang="en-GB" sz="2200">
                <a:solidFill>
                  <a:srgbClr val="FFFFFF"/>
                </a:solidFill>
                <a:latin typeface="Montserrat"/>
                <a:ea typeface="Montserrat"/>
                <a:cs typeface="Montserrat"/>
                <a:sym typeface="Montserrat"/>
              </a:rPr>
              <a:t>)</a:t>
            </a:r>
            <a:endParaRPr sz="2200">
              <a:solidFill>
                <a:srgbClr val="FFFFFF"/>
              </a:solidFill>
              <a:latin typeface="Montserrat"/>
              <a:ea typeface="Montserrat"/>
              <a:cs typeface="Montserrat"/>
              <a:sym typeface="Montserrat"/>
            </a:endParaRPr>
          </a:p>
          <a:p>
            <a:pPr indent="0" lvl="0" marL="0" rtl="0" algn="l">
              <a:lnSpc>
                <a:spcPct val="100000"/>
              </a:lnSpc>
              <a:spcBef>
                <a:spcPts val="0"/>
              </a:spcBef>
              <a:spcAft>
                <a:spcPts val="0"/>
              </a:spcAft>
              <a:buNone/>
            </a:pPr>
            <a:r>
              <a:rPr lang="en-GB" sz="2200">
                <a:solidFill>
                  <a:schemeClr val="lt1"/>
                </a:solidFill>
                <a:latin typeface="Montserrat"/>
                <a:ea typeface="Montserrat"/>
                <a:cs typeface="Montserrat"/>
                <a:sym typeface="Montserrat"/>
              </a:rPr>
              <a:t>MobileNet V3 (</a:t>
            </a:r>
            <a:r>
              <a:rPr i="1" lang="en-GB" sz="2200">
                <a:solidFill>
                  <a:schemeClr val="lt1"/>
                </a:solidFill>
                <a:latin typeface="Montserrat"/>
                <a:ea typeface="Montserrat"/>
                <a:cs typeface="Montserrat"/>
                <a:sym typeface="Montserrat"/>
              </a:rPr>
              <a:t>External Classifier</a:t>
            </a:r>
            <a:r>
              <a:rPr lang="en-GB" sz="2200">
                <a:solidFill>
                  <a:schemeClr val="lt1"/>
                </a:solidFill>
                <a:latin typeface="Montserrat"/>
                <a:ea typeface="Montserrat"/>
                <a:cs typeface="Montserrat"/>
                <a:sym typeface="Montserrat"/>
              </a:rPr>
              <a:t>)</a:t>
            </a:r>
            <a:endParaRPr sz="2200">
              <a:solidFill>
                <a:schemeClr val="lt1"/>
              </a:solidFill>
            </a:endParaRPr>
          </a:p>
          <a:p>
            <a:pPr indent="0" lvl="0" marL="0" rtl="0" algn="l">
              <a:spcBef>
                <a:spcPts val="0"/>
              </a:spcBef>
              <a:spcAft>
                <a:spcPts val="0"/>
              </a:spcAft>
              <a:buNone/>
            </a:pPr>
            <a:r>
              <a:t/>
            </a:r>
            <a:endParaRPr sz="24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24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2400">
              <a:solidFill>
                <a:srgbClr val="FFFFFF"/>
              </a:solidFill>
            </a:endParaRPr>
          </a:p>
        </p:txBody>
      </p:sp>
      <p:sp>
        <p:nvSpPr>
          <p:cNvPr id="250" name="Google Shape;250;p20"/>
          <p:cNvSpPr txBox="1"/>
          <p:nvPr/>
        </p:nvSpPr>
        <p:spPr>
          <a:xfrm>
            <a:off x="5532450" y="1569650"/>
            <a:ext cx="32013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4A86E8"/>
                </a:solidFill>
                <a:latin typeface="Montserrat"/>
                <a:ea typeface="Montserrat"/>
                <a:cs typeface="Montserrat"/>
                <a:sym typeface="Montserrat"/>
              </a:rPr>
              <a:t>Libraries :</a:t>
            </a:r>
            <a:endParaRPr b="1">
              <a:solidFill>
                <a:srgbClr val="4A86E8"/>
              </a:solidFill>
            </a:endParaRPr>
          </a:p>
          <a:p>
            <a:pPr indent="0" lvl="0" marL="0" rtl="0" algn="l">
              <a:spcBef>
                <a:spcPts val="0"/>
              </a:spcBef>
              <a:spcAft>
                <a:spcPts val="0"/>
              </a:spcAft>
              <a:buNone/>
            </a:pPr>
            <a:r>
              <a:t/>
            </a:r>
            <a:endParaRPr b="1" sz="1300">
              <a:solidFill>
                <a:srgbClr val="FFFFFF"/>
              </a:solidFill>
            </a:endParaRPr>
          </a:p>
        </p:txBody>
      </p:sp>
      <p:sp>
        <p:nvSpPr>
          <p:cNvPr id="251" name="Google Shape;251;p20"/>
          <p:cNvSpPr txBox="1"/>
          <p:nvPr/>
        </p:nvSpPr>
        <p:spPr>
          <a:xfrm>
            <a:off x="1145700" y="1569650"/>
            <a:ext cx="32013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4A86E8"/>
                </a:solidFill>
                <a:latin typeface="Montserrat"/>
                <a:ea typeface="Montserrat"/>
                <a:cs typeface="Montserrat"/>
                <a:sym typeface="Montserrat"/>
              </a:rPr>
              <a:t>Tools :</a:t>
            </a:r>
            <a:endParaRPr b="1" sz="13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Related Works</a:t>
            </a:r>
            <a:endParaRPr sz="2800"/>
          </a:p>
        </p:txBody>
      </p:sp>
      <p:sp>
        <p:nvSpPr>
          <p:cNvPr id="257" name="Google Shape;257;p21"/>
          <p:cNvSpPr txBox="1"/>
          <p:nvPr>
            <p:ph idx="1" type="body"/>
          </p:nvPr>
        </p:nvSpPr>
        <p:spPr>
          <a:xfrm>
            <a:off x="3789725" y="1164650"/>
            <a:ext cx="6430200" cy="2286600"/>
          </a:xfrm>
          <a:prstGeom prst="rect">
            <a:avLst/>
          </a:prstGeom>
          <a:ln>
            <a:noFill/>
          </a:ln>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b="1" lang="en-GB" sz="1900">
                <a:solidFill>
                  <a:srgbClr val="4A86E8"/>
                </a:solidFill>
                <a:latin typeface="Montserrat"/>
                <a:ea typeface="Montserrat"/>
                <a:cs typeface="Montserrat"/>
                <a:sym typeface="Montserrat"/>
              </a:rPr>
              <a:t>Object Detector by AnhNguyen</a:t>
            </a:r>
            <a:endParaRPr b="1" sz="1900">
              <a:solidFill>
                <a:srgbClr val="4A86E8"/>
              </a:solidFill>
              <a:latin typeface="Montserrat"/>
              <a:ea typeface="Montserrat"/>
              <a:cs typeface="Montserrat"/>
              <a:sym typeface="Montserrat"/>
            </a:endParaRPr>
          </a:p>
          <a:p>
            <a:pPr indent="0" lvl="0" marL="0" rtl="0" algn="l">
              <a:lnSpc>
                <a:spcPct val="110000"/>
              </a:lnSpc>
              <a:spcBef>
                <a:spcPts val="0"/>
              </a:spcBef>
              <a:spcAft>
                <a:spcPts val="0"/>
              </a:spcAft>
              <a:buClr>
                <a:schemeClr val="lt1"/>
              </a:buClr>
              <a:buSzPts val="1600"/>
              <a:buFont typeface="Arial"/>
              <a:buNone/>
            </a:pPr>
            <a:r>
              <a:t/>
            </a:r>
            <a:endParaRPr b="1" sz="1900">
              <a:solidFill>
                <a:srgbClr val="4A86E8"/>
              </a:solidFill>
              <a:latin typeface="Montserrat"/>
              <a:ea typeface="Montserrat"/>
              <a:cs typeface="Montserrat"/>
              <a:sym typeface="Montserrat"/>
            </a:endParaRPr>
          </a:p>
          <a:p>
            <a:pPr indent="0" lvl="0" marL="0" rtl="0" algn="l">
              <a:lnSpc>
                <a:spcPct val="150000"/>
              </a:lnSpc>
              <a:spcBef>
                <a:spcPts val="1000"/>
              </a:spcBef>
              <a:spcAft>
                <a:spcPts val="0"/>
              </a:spcAft>
              <a:buClr>
                <a:schemeClr val="lt1"/>
              </a:buClr>
              <a:buSzPts val="1200"/>
              <a:buFont typeface="Arial"/>
              <a:buNone/>
            </a:pPr>
            <a:r>
              <a:rPr lang="en-GB" sz="1800">
                <a:solidFill>
                  <a:schemeClr val="lt1"/>
                </a:solidFill>
                <a:latin typeface="Montserrat"/>
                <a:ea typeface="Montserrat"/>
                <a:cs typeface="Montserrat"/>
                <a:sym typeface="Montserrat"/>
              </a:rPr>
              <a:t>This app has 2 modes : </a:t>
            </a:r>
            <a:endParaRPr sz="1800">
              <a:solidFill>
                <a:schemeClr val="lt1"/>
              </a:solidFill>
              <a:latin typeface="Montserrat"/>
              <a:ea typeface="Montserrat"/>
              <a:cs typeface="Montserrat"/>
              <a:sym typeface="Montserrat"/>
            </a:endParaRPr>
          </a:p>
          <a:p>
            <a:pPr indent="0" lvl="0" marL="0" rtl="0" algn="l">
              <a:lnSpc>
                <a:spcPct val="150000"/>
              </a:lnSpc>
              <a:spcBef>
                <a:spcPts val="1000"/>
              </a:spcBef>
              <a:spcAft>
                <a:spcPts val="0"/>
              </a:spcAft>
              <a:buClr>
                <a:schemeClr val="lt1"/>
              </a:buClr>
              <a:buSzPts val="1200"/>
              <a:buFont typeface="Arial"/>
              <a:buNone/>
            </a:pPr>
            <a:r>
              <a:rPr lang="en-GB" sz="1800">
                <a:solidFill>
                  <a:schemeClr val="lt1"/>
                </a:solidFill>
                <a:latin typeface="Montserrat"/>
                <a:ea typeface="Montserrat"/>
                <a:cs typeface="Montserrat"/>
                <a:sym typeface="Montserrat"/>
              </a:rPr>
              <a:t>● Detection mode   		● Classification mode</a:t>
            </a:r>
            <a:endParaRPr sz="1800">
              <a:solidFill>
                <a:schemeClr val="lt1"/>
              </a:solidFill>
              <a:latin typeface="Montserrat"/>
              <a:ea typeface="Montserrat"/>
              <a:cs typeface="Montserrat"/>
              <a:sym typeface="Montserrat"/>
            </a:endParaRPr>
          </a:p>
          <a:p>
            <a:pPr indent="0" lvl="0" marL="0" rtl="0" algn="l">
              <a:lnSpc>
                <a:spcPct val="150000"/>
              </a:lnSpc>
              <a:spcBef>
                <a:spcPts val="1000"/>
              </a:spcBef>
              <a:spcAft>
                <a:spcPts val="0"/>
              </a:spcAft>
              <a:buClr>
                <a:schemeClr val="lt1"/>
              </a:buClr>
              <a:buSzPts val="1200"/>
              <a:buFont typeface="Arial"/>
              <a:buNone/>
            </a:pPr>
            <a:r>
              <a:rPr lang="en-GB" sz="1800">
                <a:solidFill>
                  <a:schemeClr val="lt1"/>
                </a:solidFill>
                <a:latin typeface="Montserrat"/>
                <a:ea typeface="Montserrat"/>
                <a:cs typeface="Montserrat"/>
                <a:sym typeface="Montserrat"/>
              </a:rPr>
              <a:t>It uses the YOLO model for object detection.</a:t>
            </a:r>
            <a:endParaRPr sz="1800">
              <a:solidFill>
                <a:schemeClr val="lt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Related Works</a:t>
            </a:r>
            <a:endParaRPr sz="2800"/>
          </a:p>
        </p:txBody>
      </p:sp>
      <p:sp>
        <p:nvSpPr>
          <p:cNvPr id="263" name="Google Shape;263;p22"/>
          <p:cNvSpPr txBox="1"/>
          <p:nvPr>
            <p:ph idx="1" type="body"/>
          </p:nvPr>
        </p:nvSpPr>
        <p:spPr>
          <a:xfrm>
            <a:off x="3789725" y="1164650"/>
            <a:ext cx="5288700" cy="2516400"/>
          </a:xfrm>
          <a:prstGeom prst="rect">
            <a:avLst/>
          </a:prstGeom>
          <a:ln>
            <a:noFill/>
          </a:ln>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b="1" lang="en-GB" sz="1900">
                <a:solidFill>
                  <a:srgbClr val="4A86E8"/>
                </a:solidFill>
                <a:latin typeface="Montserrat"/>
                <a:ea typeface="Montserrat"/>
                <a:cs typeface="Montserrat"/>
                <a:sym typeface="Montserrat"/>
              </a:rPr>
              <a:t>Google Lens</a:t>
            </a:r>
            <a:endParaRPr b="1" sz="1900">
              <a:solidFill>
                <a:srgbClr val="4A86E8"/>
              </a:solidFill>
              <a:latin typeface="Montserrat"/>
              <a:ea typeface="Montserrat"/>
              <a:cs typeface="Montserrat"/>
              <a:sym typeface="Montserrat"/>
            </a:endParaRPr>
          </a:p>
          <a:p>
            <a:pPr indent="0" lvl="0" marL="0" rtl="0" algn="l">
              <a:lnSpc>
                <a:spcPct val="110000"/>
              </a:lnSpc>
              <a:spcBef>
                <a:spcPts val="0"/>
              </a:spcBef>
              <a:spcAft>
                <a:spcPts val="0"/>
              </a:spcAft>
              <a:buNone/>
            </a:pPr>
            <a:r>
              <a:t/>
            </a:r>
            <a:endParaRPr b="1" sz="1900">
              <a:solidFill>
                <a:srgbClr val="4A86E8"/>
              </a:solidFill>
              <a:latin typeface="Montserrat"/>
              <a:ea typeface="Montserrat"/>
              <a:cs typeface="Montserrat"/>
              <a:sym typeface="Montserrat"/>
            </a:endParaRPr>
          </a:p>
          <a:p>
            <a:pPr indent="0" lvl="0" marL="0" rtl="0" algn="l">
              <a:lnSpc>
                <a:spcPct val="110000"/>
              </a:lnSpc>
              <a:spcBef>
                <a:spcPts val="1000"/>
              </a:spcBef>
              <a:spcAft>
                <a:spcPts val="0"/>
              </a:spcAft>
              <a:buNone/>
            </a:pPr>
            <a:r>
              <a:rPr lang="en-GB" sz="1700">
                <a:solidFill>
                  <a:schemeClr val="lt1"/>
                </a:solidFill>
                <a:latin typeface="Montserrat"/>
                <a:ea typeface="Montserrat"/>
                <a:cs typeface="Montserrat"/>
                <a:sym typeface="Montserrat"/>
              </a:rPr>
              <a:t>As of now, Google lens can detect multiple objects from the image, but it does all the operations of detection and classification after the image is being clicked by the user on the smartphone. It does not provide the feature of real-time object detection.</a:t>
            </a:r>
            <a:endParaRPr sz="2000">
              <a:solidFill>
                <a:schemeClr val="lt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Modes</a:t>
            </a:r>
            <a:endParaRPr/>
          </a:p>
        </p:txBody>
      </p:sp>
      <p:sp>
        <p:nvSpPr>
          <p:cNvPr id="269" name="Google Shape;269;p23"/>
          <p:cNvSpPr txBox="1"/>
          <p:nvPr>
            <p:ph idx="1" type="body"/>
          </p:nvPr>
        </p:nvSpPr>
        <p:spPr>
          <a:xfrm>
            <a:off x="1297500" y="1567550"/>
            <a:ext cx="5609700" cy="598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700">
                <a:solidFill>
                  <a:srgbClr val="FFFFFF"/>
                </a:solidFill>
                <a:latin typeface="Montserrat"/>
                <a:ea typeface="Montserrat"/>
                <a:cs typeface="Montserrat"/>
                <a:sym typeface="Montserrat"/>
              </a:rPr>
              <a:t>The application comes with 3 modes for providing flexibility in terms of usage.</a:t>
            </a:r>
            <a:endParaRPr sz="1700">
              <a:latin typeface="Montserrat"/>
              <a:ea typeface="Montserrat"/>
              <a:cs typeface="Montserrat"/>
              <a:sym typeface="Montserrat"/>
            </a:endParaRPr>
          </a:p>
        </p:txBody>
      </p:sp>
      <p:sp>
        <p:nvSpPr>
          <p:cNvPr id="270" name="Google Shape;270;p23"/>
          <p:cNvSpPr txBox="1"/>
          <p:nvPr/>
        </p:nvSpPr>
        <p:spPr>
          <a:xfrm>
            <a:off x="859500" y="4245800"/>
            <a:ext cx="193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1800">
                <a:solidFill>
                  <a:schemeClr val="lt1"/>
                </a:solidFill>
                <a:latin typeface="Montserrat"/>
                <a:ea typeface="Montserrat"/>
                <a:cs typeface="Montserrat"/>
                <a:sym typeface="Montserrat"/>
              </a:rPr>
              <a:t>Still Image</a:t>
            </a:r>
            <a:endParaRPr sz="1800">
              <a:solidFill>
                <a:schemeClr val="lt1"/>
              </a:solidFill>
              <a:latin typeface="Montserrat"/>
              <a:ea typeface="Montserrat"/>
              <a:cs typeface="Montserrat"/>
              <a:sym typeface="Montserrat"/>
            </a:endParaRPr>
          </a:p>
        </p:txBody>
      </p:sp>
      <p:sp>
        <p:nvSpPr>
          <p:cNvPr id="271" name="Google Shape;271;p23"/>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 name="Google Shape;278;p23"/>
          <p:cNvGrpSpPr/>
          <p:nvPr/>
        </p:nvGrpSpPr>
        <p:grpSpPr>
          <a:xfrm>
            <a:off x="1359550" y="3154500"/>
            <a:ext cx="1018200" cy="1018200"/>
            <a:chOff x="1359550" y="3154500"/>
            <a:chExt cx="1018200" cy="1018200"/>
          </a:xfrm>
        </p:grpSpPr>
        <p:sp>
          <p:nvSpPr>
            <p:cNvPr id="279" name="Google Shape;279;p23"/>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23"/>
          <p:cNvSpPr txBox="1"/>
          <p:nvPr/>
        </p:nvSpPr>
        <p:spPr>
          <a:xfrm>
            <a:off x="2793300" y="4245800"/>
            <a:ext cx="193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1800">
                <a:solidFill>
                  <a:schemeClr val="lt1"/>
                </a:solidFill>
                <a:latin typeface="Montserrat"/>
                <a:ea typeface="Montserrat"/>
                <a:cs typeface="Montserrat"/>
                <a:sym typeface="Montserrat"/>
              </a:rPr>
              <a:t>Capture</a:t>
            </a:r>
            <a:endParaRPr sz="1800">
              <a:solidFill>
                <a:schemeClr val="lt1"/>
              </a:solidFill>
              <a:latin typeface="Montserrat"/>
              <a:ea typeface="Montserrat"/>
              <a:cs typeface="Montserrat"/>
              <a:sym typeface="Montserrat"/>
            </a:endParaRPr>
          </a:p>
        </p:txBody>
      </p:sp>
      <p:sp>
        <p:nvSpPr>
          <p:cNvPr id="283" name="Google Shape;283;p23"/>
          <p:cNvSpPr txBox="1"/>
          <p:nvPr/>
        </p:nvSpPr>
        <p:spPr>
          <a:xfrm>
            <a:off x="4600450" y="4245800"/>
            <a:ext cx="193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1800">
                <a:solidFill>
                  <a:schemeClr val="lt1"/>
                </a:solidFill>
                <a:latin typeface="Montserrat"/>
                <a:ea typeface="Montserrat"/>
                <a:cs typeface="Montserrat"/>
                <a:sym typeface="Montserrat"/>
              </a:rPr>
              <a:t>Realtime</a:t>
            </a:r>
            <a:endParaRPr sz="1800">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4"/>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900"/>
              <a:t>Still Image</a:t>
            </a:r>
            <a:endParaRPr sz="2900"/>
          </a:p>
        </p:txBody>
      </p:sp>
      <p:sp>
        <p:nvSpPr>
          <p:cNvPr id="289" name="Google Shape;289;p24"/>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latin typeface="Montserrat"/>
                <a:ea typeface="Montserrat"/>
                <a:cs typeface="Montserrat"/>
                <a:sym typeface="Montserrat"/>
              </a:rPr>
              <a:t>This mode allows users to select images from the file system present in the mobile device.</a:t>
            </a:r>
            <a:endParaRPr sz="1400">
              <a:latin typeface="Montserrat"/>
              <a:ea typeface="Montserrat"/>
              <a:cs typeface="Montserrat"/>
              <a:sym typeface="Montserrat"/>
            </a:endParaRPr>
          </a:p>
        </p:txBody>
      </p:sp>
      <p:pic>
        <p:nvPicPr>
          <p:cNvPr id="290" name="Google Shape;290;p24"/>
          <p:cNvPicPr preferRelativeResize="0"/>
          <p:nvPr/>
        </p:nvPicPr>
        <p:blipFill>
          <a:blip r:embed="rId3">
            <a:alphaModFix/>
          </a:blip>
          <a:stretch>
            <a:fillRect/>
          </a:stretch>
        </p:blipFill>
        <p:spPr>
          <a:xfrm>
            <a:off x="3432000" y="270638"/>
            <a:ext cx="2289876" cy="4602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5"/>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900"/>
              <a:t>Capture</a:t>
            </a:r>
            <a:endParaRPr sz="2900"/>
          </a:p>
        </p:txBody>
      </p:sp>
      <p:sp>
        <p:nvSpPr>
          <p:cNvPr id="296" name="Google Shape;296;p25"/>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latin typeface="Montserrat"/>
                <a:ea typeface="Montserrat"/>
                <a:cs typeface="Montserrat"/>
                <a:sym typeface="Montserrat"/>
              </a:rPr>
              <a:t>This mode allows users to capture images using the button provided. </a:t>
            </a:r>
            <a:endParaRPr sz="1400">
              <a:latin typeface="Montserrat"/>
              <a:ea typeface="Montserrat"/>
              <a:cs typeface="Montserrat"/>
              <a:sym typeface="Montserrat"/>
            </a:endParaRPr>
          </a:p>
        </p:txBody>
      </p:sp>
      <p:pic>
        <p:nvPicPr>
          <p:cNvPr id="297" name="Google Shape;297;p25"/>
          <p:cNvPicPr preferRelativeResize="0"/>
          <p:nvPr/>
        </p:nvPicPr>
        <p:blipFill>
          <a:blip r:embed="rId3">
            <a:alphaModFix/>
          </a:blip>
          <a:stretch>
            <a:fillRect/>
          </a:stretch>
        </p:blipFill>
        <p:spPr>
          <a:xfrm>
            <a:off x="3432000" y="270638"/>
            <a:ext cx="2289876" cy="4602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